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50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CF99C-C3E0-48CD-B96C-2031E1CAB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2EAAC-63F4-B3B4-3E14-893D73BEC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CBE6A-5A9D-FF70-3B6A-1DE75433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0E9CC-8AAC-8F92-546C-11D96836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C7E46-4490-0E12-BDFA-0EAD2E11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10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973BD-65E4-9323-422E-6EC03107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2F8F0-2ECC-FAB5-95DD-21ED9E9D2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77E23-43BF-F8B4-E7F0-C6082FE5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4E718-7EEE-2394-70D7-1408C0DB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A9B4-642B-4D8D-6FAD-5D4719116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7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8C9EE6-375D-7ADF-0A91-2A3ED7778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A2CC7-BD47-7990-6904-B8721648A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2B4F8-BA98-DA58-A0BE-16F474D0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900CD-5B4A-3D58-D6B4-958C98AF8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0E5FB-01E0-C4DF-6AAB-6514969F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BC374-712C-5B6C-4959-F82D93D7C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5BC0-8E78-EE96-F5CF-B6C0A743A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A2DE1-C9DD-4091-EA7F-F4F8B4EF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DFD27-1861-C361-4CF9-8C2359619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DCB4F-0E7D-D542-F125-0B15AA3D8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0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2A058-0B47-DB6A-9781-55AD1883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7BBB8-FB04-D437-7C4B-66075CEFA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087C0-A434-57DD-116B-079A93F4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DB80C-D32E-F798-9B6B-8B3E43F7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3A5CD-3647-C0C3-F425-5BFEB87D1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3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2FD11-D501-8A8C-C6BB-228EFC77A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1144A-C640-5242-A2CD-D1B552F97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0D335-9904-B6CF-CF8E-438AD450D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91BE0-A44A-D519-421A-8EDF1A930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064C6-394B-7BF9-DB65-53BA9D16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DB57D-A4E5-57EF-A697-D5666659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2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CD9DC-27CF-1CA8-FEA6-E1841ECBC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1F9CA-B754-F4F6-0A36-BD51418AC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3EF1F-4A22-74D4-748F-FADFC952A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DE308F-9B25-2A00-868B-25D6F0A70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EDFA60-94D7-C0B5-40C8-12DC561CF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3BC27-BCC5-7CB2-C3D1-80F7254A3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115B40-8473-AAA1-7ECF-4B043BFB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E1A42C-3247-C7C7-CB72-7953473DB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2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30F0-61AA-271C-0FB9-A4E643B35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9DD820-8E38-16C9-26F6-C886A28A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54689F-DBC6-C494-548E-2E2FC086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640E2-D988-CC58-40B3-5D5C37225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A400B8-2C83-740C-967D-8E420D0C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56894-9B57-6898-9A4D-DA2513A2C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FE2E2-5BCB-0A41-86BE-80AEC913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1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0592-6C6C-D603-272D-2B073D6E8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ADAD-A3D3-DC94-FC55-E68AC259F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82C86-7649-BFF7-1949-921BABA0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8D585-59A7-CA1D-AB22-2B366897B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3EE67-40E7-5D09-28C4-7066941A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C589F-830B-4E69-5A8A-D894BCB1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7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E681-0016-698E-1563-47F1A45CC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4138D1-7809-13AF-761B-CD1CDE377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E9D094-89B4-7C1A-953A-37EA41F7B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D507C-AF95-C6A8-ADA8-C26BB3DE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185A4-EF4C-B9CB-3CFD-D83BF62B5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03446-461D-E0AC-5F93-66B719C03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21BE97-D772-5760-8A9A-7B6BFD0A0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CCD39-658E-19BB-3469-34BB3EA2C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96D57-D207-9B9E-F662-1D259FCF7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01376-FE0F-4193-8CEA-4DC6001F438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EA89C-07B6-48A5-42DB-DE15B8F3B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5C8D6-20AF-627F-8CE5-A693B3274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CEF585-5871-487A-9AAF-AE6DE951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E607-63FF-3824-E93B-56A5EBD23585}"/>
              </a:ext>
            </a:extLst>
          </p:cNvPr>
          <p:cNvSpPr txBox="1">
            <a:spLocks/>
          </p:cNvSpPr>
          <p:nvPr/>
        </p:nvSpPr>
        <p:spPr>
          <a:xfrm>
            <a:off x="3574296" y="2107933"/>
            <a:ext cx="5161550" cy="154966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ခြဲျခားမရေသာေဒသနာ</a:t>
            </a:r>
            <a:r>
              <a:rPr lang="en-US" sz="18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	</a:t>
            </a:r>
            <a:br>
              <a:rPr lang="en-US" sz="18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</a:br>
            <a:r>
              <a:rPr lang="en-US" sz="27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(06/01/2025)</a:t>
            </a:r>
            <a:endParaRPr lang="en-US" sz="2700" dirty="0">
              <a:latin typeface="Zawgyi-One" panose="020B0604030504040204" pitchFamily="34" charset="0"/>
              <a:cs typeface="Zawgyi-One" panose="020B0604030504040204" pitchFamily="34" charset="0"/>
            </a:endParaRPr>
          </a:p>
        </p:txBody>
      </p:sp>
      <p:pic>
        <p:nvPicPr>
          <p:cNvPr id="9" name="Picture 8" descr="A statue of a buddha&#10;&#10;Description automatically generated">
            <a:extLst>
              <a:ext uri="{FF2B5EF4-FFF2-40B4-BE49-F238E27FC236}">
                <a16:creationId xmlns:a16="http://schemas.microsoft.com/office/drawing/2014/main" id="{B96901C7-7819-E578-BC6F-9DCAB4D7C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" y="-4819"/>
            <a:ext cx="7149036" cy="57557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59B00E-1460-51F3-C522-4FE52C9BDA28}"/>
              </a:ext>
            </a:extLst>
          </p:cNvPr>
          <p:cNvSpPr txBox="1"/>
          <p:nvPr/>
        </p:nvSpPr>
        <p:spPr>
          <a:xfrm>
            <a:off x="8819529" y="4315526"/>
            <a:ext cx="2265406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နေမာတ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ႆ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ဘဂဝေတာ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အရဟေတာ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သမၼာသမ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ၺဳဒၶႆ။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E7510E-7E94-5BD6-653D-4B9E56B75550}"/>
              </a:ext>
            </a:extLst>
          </p:cNvPr>
          <p:cNvSpPr txBox="1"/>
          <p:nvPr/>
        </p:nvSpPr>
        <p:spPr>
          <a:xfrm>
            <a:off x="562173" y="345106"/>
            <a:ext cx="2903523" cy="5372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ေရႊတိဂုံေစတီကုန္းေတာ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္၏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ေတာင္ဘက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္၌၊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မဟာဝိဇယ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ဘုရားရွိသည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ထိုဘုရားတြင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လကၡဏာေဟာခန္းဖြင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kern="100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ထား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သူ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ဘုန္းဘုန္း၏မိတ္ေဆ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ြ 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ေဒါက္တာေက်ာ္လြင္အား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အေမရိကသုိ႔မျပန္ေတာ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့-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ဟု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ေျပာရာ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သူက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အရွင္ဘုရား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လကၡဏာကုိ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ပါရေစ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”-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ဟု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ခြင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ေတာင္းကာ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81D658-BF3F-406C-49D0-BA8DD3CFE312}"/>
              </a:ext>
            </a:extLst>
          </p:cNvPr>
          <p:cNvSpPr txBox="1"/>
          <p:nvPr/>
        </p:nvSpPr>
        <p:spPr>
          <a:xfrm>
            <a:off x="8120764" y="726707"/>
            <a:ext cx="3959491" cy="5530429"/>
          </a:xfrm>
          <a:prstGeom prst="vertic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Aft>
                <a:spcPts val="600"/>
              </a:spcAft>
            </a:pP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“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အရွင္ဘုရား-အေမရိက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ျ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ပန္ရ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မွာပ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ါ။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ဘုရားထီးတင္ပြဲက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်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တပည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့္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ေတာ္ကုိ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ဖိတ္ပ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ါ။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တပည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့္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ကုိယ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့္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စားရိပ္နဲ႔ကုိိယ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လာ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ပါ့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မယ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္”-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ဟု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ေလ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ွ်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ာက္သည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 </a:t>
            </a:r>
          </a:p>
          <a:p>
            <a:pPr>
              <a:lnSpc>
                <a:spcPct val="170000"/>
              </a:lnSpc>
              <a:spcAft>
                <a:spcPts val="600"/>
              </a:spcAft>
            </a:pP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ဗန္းေမာ္ဆရာေတာ္ဘုရားႀကီး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 ႏွင့္လည္း၊ “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အေမရိကကို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မျပန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ေတာ့ဘူးဘုရား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”-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ဟု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ေလ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ွ်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ာက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မည္ကို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၊ ႀ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ကဳိသိေတာ္မူသလို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ႀ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ကဳံရသည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940CF9-1C0C-80C1-8B43-EDE4436C04AA}"/>
              </a:ext>
            </a:extLst>
          </p:cNvPr>
          <p:cNvSpPr txBox="1"/>
          <p:nvPr/>
        </p:nvSpPr>
        <p:spPr>
          <a:xfrm>
            <a:off x="617842" y="340542"/>
            <a:ext cx="2978970" cy="5771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70000"/>
              </a:lnSpc>
              <a:spcAft>
                <a:spcPts val="600"/>
              </a:spcAft>
            </a:pP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အေမရိကသို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႔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မျပန္လိုေၾကာင္း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ေလ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ွ်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ာက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္႐ာ၊ “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ဒီမွာလည္း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-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လုပ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္-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ဟိုမွာလည္းလုပ္ေပ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ါ့”-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ဟု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ခ်က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ခ်င္းပင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မိန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္႔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ေတာ့သည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အျခား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ေက်းဇူးရွင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ဆရာသခင္မ်ားက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လည္း၊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ထူးထူးျခားျခား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အားေပး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ေတာ္မူၾကသည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 </a:t>
            </a:r>
          </a:p>
          <a:p>
            <a:pPr algn="just">
              <a:lnSpc>
                <a:spcPct val="170000"/>
              </a:lnSpc>
              <a:spcAft>
                <a:spcPts val="600"/>
              </a:spcAft>
            </a:pP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ေငြဆယ္သိန္း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ႏွင့္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တရားနာရန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စက္ေလးကို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တိပိဋကေက်ာင္း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ဘုန္းဘုန္းထံသုိ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႔၊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ပုိင္းေလာ့ဆ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ရာေတာ္က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ကပၸိယအားပုိ႔ခိုင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္္း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2DE417-3D91-8033-1CA2-F0AED746DAFE}"/>
              </a:ext>
            </a:extLst>
          </p:cNvPr>
          <p:cNvSpPr txBox="1"/>
          <p:nvPr/>
        </p:nvSpPr>
        <p:spPr>
          <a:xfrm>
            <a:off x="8742645" y="553287"/>
            <a:ext cx="2846837" cy="5694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Aft>
                <a:spcPts val="600"/>
              </a:spcAft>
            </a:pP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“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သာသနာေတာ္အတြက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်ဳ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ိးမ်ားမည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့္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ဘုန္းႀကီး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”-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ဟု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မိန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္႔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သည္လည္း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ႀ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ကဳံရသည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ဘုန္းဘုန္း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၏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ေတာေက်ာင္းတရားစခန္း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၌၊ “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တပည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့္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ေတာ္တုိ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႔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ေတာသူမေတ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ြ၊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ဘာေမးရမွန္း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မသိပါဘူးဘုရား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”-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ဟု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ေလ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ွ်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ာက္သူေယာဂီမ်ား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၏၊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ေဆြမ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်ဳ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ိး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ငယ္ရြယ္သူမ်ားပင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ေနာက္တရားစခန္းမ်ား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၌၊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စခန္းဝင္အားထုတ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္ၾ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D75E66-85D2-2956-FC0C-A9E84E7EB7F2}"/>
              </a:ext>
            </a:extLst>
          </p:cNvPr>
          <p:cNvSpPr txBox="1"/>
          <p:nvPr/>
        </p:nvSpPr>
        <p:spPr>
          <a:xfrm>
            <a:off x="557057" y="482312"/>
            <a:ext cx="3088614" cy="5428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ႏ ၱ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စၾကာဝဠာ</a:t>
            </a:r>
            <a:r>
              <a:rPr lang="en-US" kern="100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ဆိုတာ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ခုမ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ွ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ေတာ့တာ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။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”-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ဟု-စာခ်ဆရာေတာ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တပါးက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မိန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္႔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 </a:t>
            </a:r>
          </a:p>
          <a:p>
            <a:pPr marL="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စာသင္တုိက္မ်ား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ႏွင့္၊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ပ႒ာန္း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ရြတ္သူမ်ားကုိသင္ခဲ့သည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 </a:t>
            </a:r>
          </a:p>
          <a:p>
            <a:pPr marL="11430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ဤသည္မွာ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ကိုယ္ရည္ေသြး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လုိ၍မဟုတ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အားထုတ္ရမည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ကာလျဖစ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္၍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ေသေသခ်ာခ်ာ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အေလးအနက္ထားကာ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အခ်ိန္မျဖဳန္းပဲႀကဳိးစား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ကေစလို၍သာ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ဖစ္သည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E86B98-CAD3-CD2D-709B-4256A8CF6DEE}"/>
              </a:ext>
            </a:extLst>
          </p:cNvPr>
          <p:cNvSpPr txBox="1"/>
          <p:nvPr/>
        </p:nvSpPr>
        <p:spPr>
          <a:xfrm>
            <a:off x="8505122" y="882733"/>
            <a:ext cx="3128212" cy="5377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7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ဒကာဒကာမတုိ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႔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ဝိပႆနာ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ေလ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ွ်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ာက္လွမ္းမိေနသည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မဂ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သိျမင္သည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အသိ-တုိ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႔ႏွင့္၊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ပ႒ာန္းေဒသနာေတာ္ကုိ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ခြဲမရ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ေၾကာင္းကို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၎၊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7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အဘယ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ေၾကာင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ဆရာေတာ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ဘုရားမ်ားက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ပ႒ာန္းရြတ္ရန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တုိက္တြန္းေၾကာင္းကုိ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၎၊ …</a:t>
            </a:r>
          </a:p>
          <a:p>
            <a:pPr marL="228600" indent="-228600">
              <a:lnSpc>
                <a:spcPct val="170000"/>
              </a:lnSpc>
              <a:spcAft>
                <a:spcPts val="600"/>
              </a:spcAft>
              <a:buNone/>
            </a:pP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	… …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ထင္ရွားေစရန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္၊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ယေန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႔ “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ခြဲျခားမရေသာ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ေဒသနာ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”-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ကို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ဆင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္ျ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ခင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္ၾ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ကမည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္။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23EA8D-4826-6774-2F9F-088AA7E2F0BF}"/>
              </a:ext>
            </a:extLst>
          </p:cNvPr>
          <p:cNvSpPr txBox="1"/>
          <p:nvPr/>
        </p:nvSpPr>
        <p:spPr>
          <a:xfrm>
            <a:off x="672373" y="440338"/>
            <a:ext cx="3021431" cy="5428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ကုိယ္ထဲ</a:t>
            </a:r>
            <a:r>
              <a:rPr lang="en-US" kern="100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မ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ွ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လႈပ္ရွားမႈမ်ားကုိ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ေနေသာ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စိတၱာႏုပႆနာသည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ပ႒ာန္းေဒသနာ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ႏွင့္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ခြဲျခား၍မရ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။</a:t>
            </a:r>
          </a:p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ေရ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ွ႕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္ႏွင့္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ေနာက္</a:t>
            </a:r>
            <a:r>
              <a:rPr lang="en-US" kern="100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စိတ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၏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အန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ႏ ၱရ 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သမန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ႏ ၱရ -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ဖစ္စဥ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္၌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ခဏိကနိဗၺာန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မင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္ႏ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ုိင္ေၾကာင္း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သိထားၾကသည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 </a:t>
            </a:r>
          </a:p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ထို</a:t>
            </a:r>
            <a:r>
              <a:rPr lang="en-US" kern="100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ျပင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--- </a:t>
            </a:r>
            <a:r>
              <a:rPr lang="en-US" kern="100" dirty="0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--- 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ေရွ႕စိတ္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က၊ 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ေနာက္စိတ္</a:t>
            </a:r>
            <a:r>
              <a:rPr lang="en-US" kern="100" dirty="0" err="1"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နတၱိ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/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ဝိဂတ-ပစၥည္းသတၱိမ်ားျဖင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့္လည္း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ေက်းဇူးျပဳသည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F70F39-4F8A-22CB-B274-DF0FC19B1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48" y="803071"/>
            <a:ext cx="2636989" cy="283390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D314D41-EE82-A827-9A3D-FC492814CF61}"/>
              </a:ext>
            </a:extLst>
          </p:cNvPr>
          <p:cNvSpPr txBox="1"/>
          <p:nvPr/>
        </p:nvSpPr>
        <p:spPr>
          <a:xfrm>
            <a:off x="8361311" y="767860"/>
            <a:ext cx="3273380" cy="5454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28600">
              <a:lnSpc>
                <a:spcPct val="17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ႏၲ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ရနိ႐ုဒ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ၶါ - 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ေကာင္းစြာ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အၾကားမဲ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မရွိေတာ့သည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့္)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marR="0" indent="-171450">
              <a:lnSpc>
                <a:spcPct val="170000"/>
              </a:lnSpc>
              <a:spcAft>
                <a:spcPts val="600"/>
              </a:spcAft>
              <a:buNone/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စိတၱေစတသိကာ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ဓမၼာ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ေစတသိက္တရားတုိ႔သည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္၊)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marR="0" indent="-171450">
              <a:lnSpc>
                <a:spcPct val="170000"/>
              </a:lnSpc>
              <a:spcAft>
                <a:spcPts val="600"/>
              </a:spcAft>
              <a:buNone/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ပဋဳပ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ၸႏၷ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ာနံ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စိတၱေစတသိကာနံ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ဓမၼာနံ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အေၾကာင္းကိုစြဲ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 “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ျ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ဖစ္ဆဲေသာ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”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အက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်ဳ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ိးပစ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ၥဳ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ပၸန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္၊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စိတ္ေစတသိက္တရားတုိ႔အား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၊) </a:t>
            </a:r>
          </a:p>
          <a:p>
            <a:pPr marL="285750" indent="-171450">
              <a:lnSpc>
                <a:spcPct val="170000"/>
              </a:lnSpc>
              <a:spcAft>
                <a:spcPts val="600"/>
              </a:spcAft>
              <a:buNone/>
            </a:pP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နတၳိပစၥေယန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ပစၥေယာ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 - - (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မရွိ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ေတာ့ေသာအေၾကာင္းသတၱိျဖင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့္ </a:t>
            </a:r>
            <a:r>
              <a:rPr lang="en-US" kern="100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ေက်းဇူးျပ</a:t>
            </a:r>
            <a:r>
              <a:rPr lang="en-US" kern="100" dirty="0">
                <a:latin typeface="Zawgyi-One" panose="020B0604030504040204" pitchFamily="34" charset="0"/>
                <a:cs typeface="Zawgyi-One" panose="020B0604030504040204" pitchFamily="34" charset="0"/>
              </a:rPr>
              <a:t>ဳ၏။)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C8EA98-EDA3-5723-3690-56DAD3A8C71A}"/>
              </a:ext>
            </a:extLst>
          </p:cNvPr>
          <p:cNvSpPr txBox="1"/>
          <p:nvPr/>
        </p:nvSpPr>
        <p:spPr>
          <a:xfrm>
            <a:off x="562479" y="351571"/>
            <a:ext cx="3273379" cy="5925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7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ႏၲ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ရဝိဂတာ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ေကာင္းစြာ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အၾကားမဲ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့္--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ပ်က္သြားသည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့္)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74320" marR="0" indent="-635">
              <a:lnSpc>
                <a:spcPct val="170000"/>
              </a:lnSpc>
              <a:spcAft>
                <a:spcPts val="600"/>
              </a:spcAft>
              <a:buNone/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စိတၱေစတသိကာ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ဓမၼာ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ေစတသိက္တရားတုိ႔သည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္၊)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indent="-228600">
              <a:lnSpc>
                <a:spcPct val="170000"/>
              </a:lnSpc>
              <a:spcAft>
                <a:spcPts val="600"/>
              </a:spcAft>
              <a:buNone/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ပဋဳပ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ၸႏၷ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ာနံ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စိတၱေစတသိကာနံ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ဓမၼာနံ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  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အေၾကာင္းကိုစြဲ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 “ျ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ဖစ္ဆဲေသာ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”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ိးပစ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ၥဳ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ပၸန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စိတ္ေစတသိက္တုိ႔အား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၊)</a:t>
            </a:r>
          </a:p>
          <a:p>
            <a:pPr marL="342900" marR="0" indent="-228600">
              <a:lnSpc>
                <a:spcPct val="170000"/>
              </a:lnSpc>
              <a:spcAft>
                <a:spcPts val="600"/>
              </a:spcAft>
              <a:buNone/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ဝိဂတပစၥေယန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ပစၥေယာ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ခ်ဳ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ပ္သြားေသာ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အေၾကာင္း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သတၱိျဖင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ေက်းဇူးျပ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ဳ၏။)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2B1F92-0137-9ACF-89A3-3E923CCDCFFF}"/>
              </a:ext>
            </a:extLst>
          </p:cNvPr>
          <p:cNvSpPr txBox="1"/>
          <p:nvPr/>
        </p:nvSpPr>
        <p:spPr>
          <a:xfrm>
            <a:off x="8722893" y="762938"/>
            <a:ext cx="2911349" cy="5326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သဗၺညဳတဉာဏ္ေတာ္ကုိ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ကည္ညဳိႏုိင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္္ၾ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ကရန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ေဒါသ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”-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ဥပမာျဖင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စဥ္းစားဆင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ခင္မည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</a:t>
            </a:r>
          </a:p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ေဒါသ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‘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သတိျပဳမိမ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ႈ-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မရွိေတာ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်ဳဳပ္ျ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-ျ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ဖစ္ရသည္မွာ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ထို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စိတ္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ေနာက္မ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ွ”-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တဆက္တည္း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ငါေဒါသျဖစ္တာမွားတာပဲ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”-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ဟုသိသည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သတိ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၊ (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္) က၊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ေက်းဇူူး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ပဳလိုက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္၍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ဖစ္သည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္။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648117-CD33-7803-E898-953F8E167E59}"/>
              </a:ext>
            </a:extLst>
          </p:cNvPr>
          <p:cNvSpPr txBox="1"/>
          <p:nvPr/>
        </p:nvSpPr>
        <p:spPr>
          <a:xfrm>
            <a:off x="578320" y="372413"/>
            <a:ext cx="2983331" cy="3494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600"/>
              </a:spcAft>
              <a:tabLst>
                <a:tab pos="2045335" algn="l"/>
              </a:tabLst>
            </a:pP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(က)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ေရ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ွ႕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ကျဖစ္ခဲ့ေသာ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ွင့္၊ </a:t>
            </a:r>
          </a:p>
          <a:p>
            <a:pPr marL="0" marR="0" algn="ctr">
              <a:lnSpc>
                <a:spcPct val="170000"/>
              </a:lnSpc>
              <a:spcAft>
                <a:spcPts val="600"/>
              </a:spcAft>
              <a:tabLst>
                <a:tab pos="2045335" algn="l"/>
              </a:tabLst>
            </a:pP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(ခ)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ထို႔ေနာက္မ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တဆက္တည္း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အၾကားမဲ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၊” ---</a:t>
            </a:r>
          </a:p>
          <a:p>
            <a:pPr marL="0" marR="0" algn="ctr">
              <a:lnSpc>
                <a:spcPct val="170000"/>
              </a:lnSpc>
              <a:spcAft>
                <a:spcPts val="600"/>
              </a:spcAft>
              <a:tabLst>
                <a:tab pos="2045335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ဤ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္ႏ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စ္ရပ္ကုိ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စဥ္းစားဆင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1C5BB7-1670-24C2-0580-DB04A4CAF491}"/>
              </a:ext>
            </a:extLst>
          </p:cNvPr>
          <p:cNvSpPr txBox="1"/>
          <p:nvPr/>
        </p:nvSpPr>
        <p:spPr>
          <a:xfrm>
            <a:off x="542740" y="462046"/>
            <a:ext cx="3197796" cy="38110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ေကာင္းစြာအၾကားမဲ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ေတာ့ေသာ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ပ္သြား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”-က၊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ထိုေ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ဒါသ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လက္ခံမည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မေနာဓါတု-လက္ခံစိတ္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၊”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နတၳိ-မရွိ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ဝိဂတ-ကင္းခ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ႈ-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သတၱိတုိ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႔ျ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ေက်းဇူးျပ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ဳ၏။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5E8761-E811-10C4-2367-750299CEF4F0}"/>
              </a:ext>
            </a:extLst>
          </p:cNvPr>
          <p:cNvSpPr txBox="1"/>
          <p:nvPr/>
        </p:nvSpPr>
        <p:spPr>
          <a:xfrm>
            <a:off x="4348710" y="2172075"/>
            <a:ext cx="3240269" cy="391363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>
              <a:lnSpc>
                <a:spcPct val="170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ထိုလက္ခံစိတ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္”-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ကလည္း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မေနာဝိညာဏဓါတု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စုံစမ္း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္”-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နတၳိ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ဝိဂတပစၥည္း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သတၱိျဖင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ေက်းဇူးျပ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ဳ၏။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70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ထုိစုံစမ္းစိတ္ကလည္း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ဝုေ႒ာ-ဆုံးျဖတ္စိတ္ကုိ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၊” ---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နတၳိ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ဝိဂတ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ပစၥည္းသတၱိ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မ်ားျဖင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ေက်းဇူးျပ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ဳ၏။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EF007F-AA40-5154-A10C-EDFB39528557}"/>
              </a:ext>
            </a:extLst>
          </p:cNvPr>
          <p:cNvSpPr txBox="1"/>
          <p:nvPr/>
        </p:nvSpPr>
        <p:spPr>
          <a:xfrm>
            <a:off x="8479858" y="699517"/>
            <a:ext cx="3277320" cy="55268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ဤသုိ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႔၊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ေဒါသကို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လက္ခံစိတ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စုံစမ္းစိတ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ဆုံးျဖတ္စိတ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-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တုိ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႔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မရွိေတာ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့ျ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ခင္း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/ခ်ဳ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ပ္ပ်က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္ျ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ခင္းမွာ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၊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မိမိ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၏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ခ်က္ခ်င္းသိလုိက္နုိင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ေသာ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ဝိပႆနာသတိေၾကာင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့္ ျ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ဖစ္သည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 </a:t>
            </a:r>
          </a:p>
          <a:p>
            <a:pPr algn="ctr">
              <a:lnSpc>
                <a:spcPct val="170000"/>
              </a:lnSpc>
            </a:pP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ေဒါသျဖစ္သည္ကုိ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ဝိပႆနာ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သတိျဖင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့္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လက္မခံလုိက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္၍၊  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စုံစမ္းစိတ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္-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ဆုံးျဖတ္စိတ္အထိ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 “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စိတ္မေရာက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္ျ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ခင္း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” ျ</a:t>
            </a:r>
            <a:r>
              <a:rPr lang="en-US" dirty="0" err="1">
                <a:latin typeface="Zawgyi-One" panose="020B0604030504040204" pitchFamily="34" charset="0"/>
                <a:cs typeface="Zawgyi-One" panose="020B0604030504040204" pitchFamily="34" charset="0"/>
              </a:rPr>
              <a:t>ဖစ္ေတာ့သည</a:t>
            </a:r>
            <a:r>
              <a:rPr lang="en-US" dirty="0">
                <a:latin typeface="Zawgyi-One" panose="020B0604030504040204" pitchFamily="34" charset="0"/>
                <a:cs typeface="Zawgyi-One" panose="020B0604030504040204" pitchFamily="34" charset="0"/>
              </a:rPr>
              <a:t>္။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8399EA-7C36-1432-4440-00BB38FFB724}"/>
              </a:ext>
            </a:extLst>
          </p:cNvPr>
          <p:cNvSpPr/>
          <p:nvPr/>
        </p:nvSpPr>
        <p:spPr>
          <a:xfrm>
            <a:off x="537189" y="428436"/>
            <a:ext cx="7158063" cy="5828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C774D8-1674-2EA2-39FF-97BF67827FB2}"/>
              </a:ext>
            </a:extLst>
          </p:cNvPr>
          <p:cNvSpPr txBox="1"/>
          <p:nvPr/>
        </p:nvSpPr>
        <p:spPr>
          <a:xfrm>
            <a:off x="687977" y="506012"/>
            <a:ext cx="3022757" cy="5531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လက္ေတ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ြ႕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မွာ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--- </a:t>
            </a:r>
          </a:p>
          <a:p>
            <a:pPr marL="0" marR="0" algn="just">
              <a:lnSpc>
                <a:spcPct val="170000"/>
              </a:lnSpc>
              <a:spcAft>
                <a:spcPts val="800"/>
              </a:spcAf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တု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ိင္း-ပ်က္သည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</a:p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ေကာင္းစြာ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အၾကားမဲ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ေတာ့မည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့္/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ပ္ေတာ့မည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ခ်က္ခ်င္းသိေအာင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စူးစုိက္ထား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နုိင္ရမည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</a:p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သတိက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ထိုကိစ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ၥႏွင့္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အလုပ္မ်ား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ေနလ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ွ်င္၊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ေနာက္စိတ္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သစ္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မွာ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အကုသုိလ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ကုသုိလ္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ျဖစ္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အား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ပင္ကုိယ္စိတ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-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အဗ်ာကတသာျဖစ္ေနမည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0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5" grpId="0" animBg="1"/>
      <p:bldP spid="6" grpId="0"/>
      <p:bldP spid="8" grpId="0"/>
      <p:bldP spid="10" grpId="0"/>
      <p:bldP spid="11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16E4782A-8A99-3A2A-4B74-FD82E88F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81775"/>
            <a:ext cx="2066926" cy="234950"/>
          </a:xfrm>
        </p:spPr>
        <p:txBody>
          <a:bodyPr/>
          <a:lstStyle/>
          <a:p>
            <a:r>
              <a:rPr lang="en-US" sz="1000" dirty="0" err="1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ခြဲျခားမရေသာေဒသနာ</a:t>
            </a:r>
            <a:r>
              <a:rPr lang="en-US" sz="1000" dirty="0">
                <a:effectLst/>
                <a:latin typeface="Zawgyi-One" panose="020B0604030504040204" pitchFamily="34" charset="0"/>
                <a:ea typeface="Aptos" panose="020B0004020202020204" pitchFamily="34" charset="0"/>
                <a:cs typeface="Zawgyi-One" panose="020B0604030504040204" pitchFamily="34" charset="0"/>
              </a:rPr>
              <a:t>။ 06/01/2025 </a:t>
            </a:r>
            <a:endParaRPr lang="en-US" sz="1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C27E5-0200-F18C-4CDE-55592735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86220" y="6543675"/>
            <a:ext cx="3400661" cy="234950"/>
          </a:xfrm>
        </p:spPr>
        <p:txBody>
          <a:bodyPr/>
          <a:lstStyle/>
          <a:p>
            <a:r>
              <a:rPr lang="en-US" sz="1100" dirty="0"/>
              <a:t>Prepared by Ashin </a:t>
            </a:r>
            <a:r>
              <a:rPr lang="en-US" sz="1100" dirty="0" err="1"/>
              <a:t>Sandimar</a:t>
            </a:r>
            <a:r>
              <a:rPr lang="en-US" sz="1100" dirty="0"/>
              <a:t> (</a:t>
            </a:r>
            <a:r>
              <a:rPr lang="en-US" sz="1100" dirty="0" err="1"/>
              <a:t>MyayZinn</a:t>
            </a:r>
            <a:r>
              <a:rPr lang="en-US" sz="1100" dirty="0"/>
              <a:t>, USA)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235ED-F8EE-1FE3-E5CB-A2169F28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6368" y="6432550"/>
            <a:ext cx="257432" cy="365125"/>
          </a:xfrm>
        </p:spPr>
        <p:txBody>
          <a:bodyPr/>
          <a:lstStyle/>
          <a:p>
            <a:fld id="{F3EC4489-5BAD-4E9A-BA7D-0501424C9485}" type="slidenum">
              <a:rPr lang="en-US" sz="1800" smtClean="0"/>
              <a:t>2</a:t>
            </a:fld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29A707-898F-B5B8-B8EE-83B507F5DF0E}"/>
              </a:ext>
            </a:extLst>
          </p:cNvPr>
          <p:cNvSpPr txBox="1"/>
          <p:nvPr/>
        </p:nvSpPr>
        <p:spPr>
          <a:xfrm>
            <a:off x="4413846" y="481811"/>
            <a:ext cx="3206365" cy="5377626"/>
          </a:xfrm>
          <a:prstGeom prst="borderCallout1">
            <a:avLst>
              <a:gd name="adj1" fmla="val 5913"/>
              <a:gd name="adj2" fmla="val -754"/>
              <a:gd name="adj3" fmla="val 61152"/>
              <a:gd name="adj4" fmla="val -35154"/>
            </a:avLst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Aft>
                <a:spcPts val="600"/>
              </a:spcAft>
              <a:tabLst>
                <a:tab pos="628650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ထိုသုိ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႔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ေဒါသမ်ား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ပ်က္ပုံကို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ပ႒န္း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ႏွင့္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ညႇိၾက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္၊-</a:t>
            </a:r>
            <a:endParaRPr lang="en-US" kern="100" dirty="0">
              <a:latin typeface="Zawgyi-One" panose="020B0604030504040204" pitchFamily="34" charset="0"/>
              <a:ea typeface="Times New Roman" panose="02020603050405020304" pitchFamily="18" charset="0"/>
              <a:cs typeface="Zawgyi-One" panose="020B0604030504040204" pitchFamily="34" charset="0"/>
            </a:endParaRPr>
          </a:p>
          <a:p>
            <a:pPr>
              <a:lnSpc>
                <a:spcPct val="170000"/>
              </a:lnSpc>
              <a:spcAft>
                <a:spcPts val="600"/>
              </a:spcAft>
              <a:tabLst>
                <a:tab pos="628650" algn="l"/>
              </a:tabLs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သမန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ႏၲ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ရနိ႐ုဒ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ၶါ/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သမန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ႏၲ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ရဝိဂတာ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စိတၱေစတသိကာ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ဓမၼာ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၊(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စြာအၾကားမဲ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မရွိေတာ့သည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့္/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့္/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ပ်က္သည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ေရ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ွ႕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ေဒါသစိတ္က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၊)</a:t>
            </a:r>
          </a:p>
          <a:p>
            <a:pPr>
              <a:lnSpc>
                <a:spcPct val="170000"/>
              </a:lnSpc>
              <a:spcAft>
                <a:spcPts val="600"/>
              </a:spcAft>
              <a:tabLst>
                <a:tab pos="628650" algn="l"/>
              </a:tabLs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ပဋဳပ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ၸႏၷ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ာနံ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စိတၱေစတသိကာနံ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ဓမၼာနံ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(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အေၾကာင္းကိုစြဲ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 ျ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ဖစ္ဆဲ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အက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ိးပစ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ၥဳ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ပၸန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(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ေဒါသပ်က္မ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ႈ-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ေဒါသမျဖစ္ေတာ့မႈအား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။)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367801-F3D1-E938-2364-DE053B107182}"/>
              </a:ext>
            </a:extLst>
          </p:cNvPr>
          <p:cNvSpPr txBox="1"/>
          <p:nvPr/>
        </p:nvSpPr>
        <p:spPr>
          <a:xfrm>
            <a:off x="726435" y="486442"/>
            <a:ext cx="3152775" cy="5326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>
              <a:lnSpc>
                <a:spcPct val="17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ေကာင္းစြာ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အၾကားမဲ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ေတာ့မည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့္/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စိတ္ကုိသိေအာင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လြယ္ကူစြာ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အားထုတ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္ႏ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ုိင္ရန္မွာ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ဦးစြာ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ျ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ဖစ္ေနသည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ျ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ဖစ္ဆဲေဒါသကို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စူးစုိက္ထား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နုိင္ရမည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</a:p>
          <a:p>
            <a:pPr marL="342900" indent="-342900">
              <a:lnSpc>
                <a:spcPct val="17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စူးစုိက္မ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ႈ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သတိအမွတ္စိပ္လာ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ါ၊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</a:t>
            </a:r>
            <a:r>
              <a:rPr lang="my-MM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မ်ားက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္ၿ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ပီး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တပ်က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ပ်က္ေန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သည္မ်ားကိုသာ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သိျမင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စူးစုိက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္္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ေနမိမည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kern="100" dirty="0">
              <a:latin typeface="Zawgyi-One" panose="020B0604030504040204" pitchFamily="34" charset="0"/>
              <a:ea typeface="Times New Roman" panose="02020603050405020304" pitchFamily="18" charset="0"/>
              <a:cs typeface="Zawgyi-One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8FF23F-331F-723F-8BD7-4F1C9BC5A66A}"/>
              </a:ext>
            </a:extLst>
          </p:cNvPr>
          <p:cNvSpPr txBox="1"/>
          <p:nvPr/>
        </p:nvSpPr>
        <p:spPr>
          <a:xfrm>
            <a:off x="8599477" y="1197420"/>
            <a:ext cx="3066341" cy="5060616"/>
          </a:xfrm>
          <a:prstGeom prst="borderCallout1">
            <a:avLst>
              <a:gd name="adj1" fmla="val 7909"/>
              <a:gd name="adj2" fmla="val -194"/>
              <a:gd name="adj3" fmla="val 81117"/>
              <a:gd name="adj4" fmla="val -30797"/>
            </a:avLst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057400" algn="l"/>
              </a:tabLs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နတၳိ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မရွိေတာ့ေသာ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၊)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ဝိဂတ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ပ္သြားေသာ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၊)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ပစၥေယန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ပစၥေယာ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(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အေၾကာင္းသတ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ၱိျဖင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ေက်းဇူးျပ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ဳ၏။)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tabLst>
                <a:tab pos="2057400" algn="l"/>
              </a:tabLs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ေဒါသမရွိေတာ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့၊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ပ်က္သည္ဆုိကတည္းက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ေအးခ်မ္းသြားေတာ့သည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tabLst>
                <a:tab pos="2057400" algn="l"/>
              </a:tabLs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ထုိအခ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ါ၊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မီးနီတြင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ကားရပ္သည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ပမာ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မဂ္ငါးပါးလည္း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တပ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ါ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တည္းျဖစ္သည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1CF291-318E-CDE5-5525-00ABEDB40B53}"/>
              </a:ext>
            </a:extLst>
          </p:cNvPr>
          <p:cNvSpPr/>
          <p:nvPr/>
        </p:nvSpPr>
        <p:spPr>
          <a:xfrm>
            <a:off x="423519" y="272734"/>
            <a:ext cx="7304293" cy="615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6FE583-C7E8-70B9-BD9A-D63F4F93466D}"/>
              </a:ext>
            </a:extLst>
          </p:cNvPr>
          <p:cNvSpPr txBox="1"/>
          <p:nvPr/>
        </p:nvSpPr>
        <p:spPr>
          <a:xfrm>
            <a:off x="7773009" y="488583"/>
            <a:ext cx="4266503" cy="5857397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6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ပ႒ာန္းတရားေတာ္ကုိ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မည္သည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ပစၥည္းမွမဆို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ဆင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ုိင္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ေၾကာင္း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ေဟာၾကား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</a:p>
          <a:p>
            <a:pPr marL="0" marR="0" algn="ctr">
              <a:lnSpc>
                <a:spcPct val="170000"/>
              </a:lnSpc>
              <a:spcAft>
                <a:spcPts val="6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ဥပမာ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ဖစ္ဆဲ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စိတ္လြင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မႈကုိ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”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ေရ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ွ႕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ကျဖစ္ခဲ့ေသာ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မိမိ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၏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သမာဓိတည္မႈက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၊”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ေကာင္းစြာ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အၾကားမဲ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ျ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မရွိေတာ့ေသာ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ပ္သြားေသာ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နတၳိ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ဝိဂတ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ပစၥည္းသတၱိမ်ားျဖင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ေက်းဇူးျပ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ဳ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ေၾကာင္း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ထင္ရွားသည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560385-6A1D-A13D-5591-7F5FAA0E928B}"/>
              </a:ext>
            </a:extLst>
          </p:cNvPr>
          <p:cNvSpPr txBox="1"/>
          <p:nvPr/>
        </p:nvSpPr>
        <p:spPr>
          <a:xfrm>
            <a:off x="768230" y="368522"/>
            <a:ext cx="3226874" cy="5771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600"/>
              </a:spcAft>
              <a:buNone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အခ်ိန္ယူ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အားထုတ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ႏွင့္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ပ႒ာန္းရြတ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ခင္းကုိ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ေန႔စဥ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္ႀ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ကဳိး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ပမ္းသူအခ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်ဳိ႕-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ေလ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ွ်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ာက္သည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အေတ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ြ႕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အႀကဳံက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၊”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အမ်ားနည္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ဒကာဒကာမတို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႔ လည္း 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ကဳံဘူးၾကမည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စိတ္လြင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လုပ္ေဆာင္ရန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ကိ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စၥမ်ားကုိ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စီစဥ္ေနမိတတ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မူလစူးစုိက္ထားခဲ့ေသာ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သမာဓိေၾကာင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ပုိ၍ေကာင္း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အႀကံဉာဏ္မ်ားပင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လာတတ္ေသးသည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BAFAFC-4E83-A77D-5C0D-42B3E7E91972}"/>
              </a:ext>
            </a:extLst>
          </p:cNvPr>
          <p:cNvSpPr txBox="1"/>
          <p:nvPr/>
        </p:nvSpPr>
        <p:spPr>
          <a:xfrm>
            <a:off x="136068" y="122587"/>
            <a:ext cx="4362450" cy="5084515"/>
          </a:xfrm>
          <a:prstGeom prst="cloud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70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ပ႒ာန္းပစၥယုေဒၵသကုိ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႐ြ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တ္ေနခုိက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္​၌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အထက္ကနည္းတူ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စိတ္မ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ေကာင္းမြန္ရာအခ်က္မ်ား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မိမိမစဥ္းစားမိခဲ့ေသာ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”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အႀကံဉာဏ္ေကာင္းမ်ား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ဖစ္လာတတ္သည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F334EE-AF32-ED1D-C17D-DFD1F9AD472E}"/>
              </a:ext>
            </a:extLst>
          </p:cNvPr>
          <p:cNvSpPr txBox="1"/>
          <p:nvPr/>
        </p:nvSpPr>
        <p:spPr>
          <a:xfrm>
            <a:off x="8845533" y="878088"/>
            <a:ext cx="2844577" cy="5326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႔ျ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အ႐ႈ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ံးမရွိဟုဆုိရမည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သုိ႔ေသာ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ေဒါသျဖစ္စရာ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/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ေပ်ာ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စရာကုိ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စိတ္ေရာက္သည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့္အ ခါ၊- -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စိတၱသမု႒ာနံ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႐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ူပါနံ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”-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စိတ္ေၾကာင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ဖစ္ေသာရုပ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ေဒါသမ်က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္ႏွာ/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ေပ်ာ္ရႊင္မႈမ်က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ႏွာ-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စသည္တုိ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႔ျ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ဖစ္တတ္သည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 </a:t>
            </a:r>
          </a:p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စိတ္မလြင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ေရးအတြက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စူးစုိက္အား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ေကာင္းရန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ာန္းပစၥယုေဒၵသအနက္ကုိ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သိသင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450EA9-6A16-367A-83C3-56F212963995}"/>
              </a:ext>
            </a:extLst>
          </p:cNvPr>
          <p:cNvSpPr txBox="1"/>
          <p:nvPr/>
        </p:nvSpPr>
        <p:spPr>
          <a:xfrm>
            <a:off x="556380" y="470467"/>
            <a:ext cx="2983331" cy="5326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  <a:spcAft>
                <a:spcPts val="800"/>
              </a:spcAf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ပ႒ာန္းပစၥယုေဒၵသ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ပစၥယ-ဥေဒၵသ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ပစၥယ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ပစၥည္းတို႔ကို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ဥေဒၵသ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အက်ဉ္းအားျဖင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့္ျ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ပရာ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ျ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ပေၾကာင္း-စကား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 -- (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တိပိအဘိဓါန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္။) </a:t>
            </a:r>
          </a:p>
          <a:p>
            <a:pPr algn="ctr">
              <a:lnSpc>
                <a:spcPct val="170000"/>
              </a:lnSpc>
              <a:spcAft>
                <a:spcPts val="800"/>
              </a:spcAft>
            </a:pP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ပ႒ာန္းပစၥယုေဒၵသ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အနက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္၏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မ်ားစြာက်ယ္ဝန္းေသာ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႐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ုပ္နာမ္ဓမၼမ်ားအေၾကာင္းကို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သိလ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ွ်င္၊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အားထုတ္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ရာတြင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ဝီရိယထက္သန္အားတက္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ႈ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ပိုမို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C4A441-73D3-2BAA-9D05-F662C330B506}"/>
              </a:ext>
            </a:extLst>
          </p:cNvPr>
          <p:cNvSpPr txBox="1"/>
          <p:nvPr/>
        </p:nvSpPr>
        <p:spPr>
          <a:xfrm>
            <a:off x="8273528" y="1218503"/>
            <a:ext cx="3886200" cy="5105395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ထို႐ုပ္နာမ္တုိ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႔ - ‘ျ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္’ႏွင့္‘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္’-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အၾကား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ဥပမာ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ေဒါသ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၏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‘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ဇာတိ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’-ႏွင့္ ‘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မရဏ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’-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 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၌၊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‘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ဇရာ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ရွိ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 </a:t>
            </a:r>
          </a:p>
          <a:p>
            <a:pPr marL="11430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ပ႒ာန္းက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‘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ဇရာ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အတၳိ-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ရွိ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ထိုသုိ႔ရွိေနခုိက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္၌၊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အဝိဂတ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မကင္းခ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်ဳ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ပ္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လုိသည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့္ </a:t>
            </a:r>
            <a:r>
              <a:rPr lang="en-US" kern="100" dirty="0" err="1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ပစၥည္းသတၱိျဖစ္ေန</a:t>
            </a:r>
            <a:r>
              <a:rPr lang="en-US" kern="100" dirty="0"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၏။ 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ဟု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ေဟာသည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447CDA-5672-DF5F-57EA-F9BEE00A8AE8}"/>
              </a:ext>
            </a:extLst>
          </p:cNvPr>
          <p:cNvSpPr txBox="1"/>
          <p:nvPr/>
        </p:nvSpPr>
        <p:spPr>
          <a:xfrm>
            <a:off x="616298" y="453228"/>
            <a:ext cx="2984246" cy="5428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အားထုတ္စ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၌၊ ‘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ဇရာ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မွတ္သိႏုိင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ကရသည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သမာဓိ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ေကာင္းလာလ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ွ်င္၊ ‘ျ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ဇာတိ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စူးစိုက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္ႏ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ုိင္လာမည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</a:p>
          <a:p>
            <a:pPr marL="0" marR="0" algn="just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ပုိ၍သမာဓိေကာင္းကာ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သိမွတ္မႈစိပ္လာသည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အခ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ါ၊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ဇာ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တိ၏ေရ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ွ႕က ‘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ပ်က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မရဏ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’-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စိတ္စုိက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္ႏ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ုိင္မည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</a:p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မည္သည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ဥပါဒါန္ကုိမ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ွ်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မေရာက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္ႏ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ိုင္သည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ႏွင့္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သမာဓိျဖစ္ေနမည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158B85-E042-886C-A600-85A02A0F94AD}"/>
              </a:ext>
            </a:extLst>
          </p:cNvPr>
          <p:cNvSpPr txBox="1"/>
          <p:nvPr/>
        </p:nvSpPr>
        <p:spPr>
          <a:xfrm>
            <a:off x="630629" y="626490"/>
            <a:ext cx="3129035" cy="5428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ထိုအခိုက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ခႏၶ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ာငါးပါးသည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ဥပ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ါ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ဒါန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္ႏွင့္ျ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့္၊ “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ဥပါဒါနက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ၡႏၶာ-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မဟုတ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္၍၊”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ထိုသမာဓိတည္ခဏ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တုိင္း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၌၊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ပီတိျဖစ္မည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</a:p>
          <a:p>
            <a:pPr marL="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ထုိပီတိကလည္း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မိိမိသေဘာ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ႏွင့္ 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စာသိ-နာသိကုိ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စိတ္ေရာက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ဆင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ခင္းမဟုတ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</a:p>
          <a:p>
            <a:pPr marL="0" marR="0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ပ႒ာန္းအရ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---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သမာဓိေကာင္းခုိက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စ်ာနပစၥည္း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သတၱိ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စ်ာန္အဂ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ၤါ --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ဝိတက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ဝိစာ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ရ-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ပီတိ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အစဥ္သာျဖစ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္၏။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8DB7F3-2DCB-8387-BFC8-0F3A70ACB6E2}"/>
              </a:ext>
            </a:extLst>
          </p:cNvPr>
          <p:cNvSpPr txBox="1"/>
          <p:nvPr/>
        </p:nvSpPr>
        <p:spPr>
          <a:xfrm>
            <a:off x="926881" y="647059"/>
            <a:ext cx="3129034" cy="4855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70000"/>
              </a:lnSpc>
              <a:spcAft>
                <a:spcPts val="800"/>
              </a:spcAft>
              <a:buNone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စ်ာန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သမာဓိေကာင္းေစရန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အား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မထုတ္မီ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ဘုရားကုိ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ခႏၶ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ာငါးပါး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-႐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ုပ္နာမ္လႉရမည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ပါဏာတိပါတာမွအစ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မိစ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ၦာ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အက်င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ကာမဂုဏ္အာ႐ုံမ်ားကုိ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ေရွာင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ကဥ္ပါမည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္-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စသည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ငါးပါး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သီလကို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စိတ္မ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ဖစ္ေစ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ဆို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၍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ေဆာက္တည္ရမည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</a:p>
          <a:p>
            <a:pPr marL="0" marR="0">
              <a:lnSpc>
                <a:spcPct val="170000"/>
              </a:lnSpc>
              <a:spcAft>
                <a:spcPts val="800"/>
              </a:spcAft>
              <a:buNone/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သီလေစာင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ကည္လင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္႔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ရွင္းမ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ွ၊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သမာဓိရလြယ္မည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C3125E-0CE1-E52B-44B2-BBB0C3FF9997}"/>
              </a:ext>
            </a:extLst>
          </p:cNvPr>
          <p:cNvSpPr txBox="1"/>
          <p:nvPr/>
        </p:nvSpPr>
        <p:spPr>
          <a:xfrm>
            <a:off x="8077214" y="4175425"/>
            <a:ext cx="2934097" cy="1456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70000"/>
              </a:lnSpc>
              <a:spcAft>
                <a:spcPts val="800"/>
              </a:spcAft>
            </a:pP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သို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႔ျ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ဖစ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္၍၊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သီလေစာင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ကာ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စိတ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ကည္လင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သန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္႔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ရွင္းစြာျဖင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့္၊ 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အားထုတ္နုိင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္ၾ</a:t>
            </a:r>
            <a:r>
              <a:rPr lang="en-US" sz="1800" kern="100" dirty="0" err="1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ကပါေစ</a:t>
            </a:r>
            <a:r>
              <a:rPr lang="en-US" sz="1800" kern="100" dirty="0">
                <a:effectLst/>
                <a:latin typeface="Zawgyi-One" panose="020B0604030504040204" pitchFamily="34" charset="0"/>
                <a:ea typeface="Times New Roman" panose="02020603050405020304" pitchFamily="18" charset="0"/>
                <a:cs typeface="Zawgyi-One" panose="020B0604030504040204" pitchFamily="34" charset="0"/>
              </a:rPr>
              <a:t>။</a:t>
            </a:r>
            <a:endParaRPr lang="en-US" sz="1800" kern="100" dirty="0">
              <a:effectLst/>
              <a:latin typeface="Zawgyi-One" panose="020B060403050404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45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14" grpId="0" animBg="1"/>
      <p:bldP spid="12" grpId="0" animBg="1"/>
      <p:bldP spid="22" grpId="0" animBg="1"/>
      <p:bldP spid="13" grpId="0"/>
      <p:bldP spid="15" grpId="0" animBg="1"/>
      <p:bldP spid="16" grpId="0"/>
      <p:bldP spid="17" grpId="0"/>
      <p:bldP spid="18" grpId="0" animBg="1"/>
      <p:bldP spid="19" grpId="0"/>
      <p:bldP spid="20" grpId="0"/>
      <p:bldP spid="21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4292</Words>
  <Application>Microsoft Office PowerPoint</Application>
  <PresentationFormat>Widescreen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Symbol</vt:lpstr>
      <vt:lpstr>Zawgyi-One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UTin Gyi</dc:creator>
  <cp:lastModifiedBy>UTin Gyi</cp:lastModifiedBy>
  <cp:revision>20</cp:revision>
  <dcterms:created xsi:type="dcterms:W3CDTF">2025-04-23T14:00:42Z</dcterms:created>
  <dcterms:modified xsi:type="dcterms:W3CDTF">2025-06-02T00:04:31Z</dcterms:modified>
</cp:coreProperties>
</file>